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Lst>
  <p:sldSz cy="5143500" cx="9144000"/>
  <p:notesSz cx="6858000" cy="9144000"/>
  <p:embeddedFontLst>
    <p:embeddedFont>
      <p:font typeface="Caveat"/>
      <p:regular r:id="rId12"/>
      <p:bold r:id="rId13"/>
    </p:embeddedFont>
    <p:embeddedFont>
      <p:font typeface="Poppins"/>
      <p:regular r:id="rId14"/>
      <p:bold r:id="rId15"/>
      <p:italic r:id="rId16"/>
      <p:boldItalic r:id="rId17"/>
    </p:embeddedFont>
    <p:embeddedFont>
      <p:font typeface="Poppins Light"/>
      <p:regular r:id="rId18"/>
      <p:bold r:id="rId19"/>
      <p:italic r:id="rId20"/>
      <p:boldItalic r:id="rId21"/>
    </p:embeddedFont>
    <p:embeddedFont>
      <p:font typeface="Poppins SemiBold"/>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6" roundtripDataSignature="AMtx7mhis0C+8SrfoBgZ2qeICDnBqYk7B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oppinsLight-italic.fntdata"/><Relationship Id="rId22" Type="http://schemas.openxmlformats.org/officeDocument/2006/relationships/font" Target="fonts/PoppinsSemiBold-regular.fntdata"/><Relationship Id="rId21" Type="http://schemas.openxmlformats.org/officeDocument/2006/relationships/font" Target="fonts/PoppinsLight-boldItalic.fntdata"/><Relationship Id="rId24" Type="http://schemas.openxmlformats.org/officeDocument/2006/relationships/font" Target="fonts/PoppinsSemiBold-italic.fntdata"/><Relationship Id="rId23" Type="http://schemas.openxmlformats.org/officeDocument/2006/relationships/font" Target="fonts/PoppinsSemiBold-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customschemas.google.com/relationships/presentationmetadata" Target="metadata"/><Relationship Id="rId25" Type="http://schemas.openxmlformats.org/officeDocument/2006/relationships/font" Target="fonts/PoppinsSemiBold-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Caveat-bold.fntdata"/><Relationship Id="rId12" Type="http://schemas.openxmlformats.org/officeDocument/2006/relationships/font" Target="fonts/Caveat-regular.fntdata"/><Relationship Id="rId15" Type="http://schemas.openxmlformats.org/officeDocument/2006/relationships/font" Target="fonts/Poppins-bold.fntdata"/><Relationship Id="rId14" Type="http://schemas.openxmlformats.org/officeDocument/2006/relationships/font" Target="fonts/Poppins-regular.fntdata"/><Relationship Id="rId17" Type="http://schemas.openxmlformats.org/officeDocument/2006/relationships/font" Target="fonts/Poppins-boldItalic.fntdata"/><Relationship Id="rId16" Type="http://schemas.openxmlformats.org/officeDocument/2006/relationships/font" Target="fonts/Poppins-italic.fntdata"/><Relationship Id="rId19" Type="http://schemas.openxmlformats.org/officeDocument/2006/relationships/font" Target="fonts/PoppinsLight-bold.fntdata"/><Relationship Id="rId18" Type="http://schemas.openxmlformats.org/officeDocument/2006/relationships/font" Target="fonts/PoppinsLight-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62e1f192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2462e1f192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462e1f192e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g2462e1f192e_0_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462e1f192e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 name="Google Shape;144;g2462e1f192e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462e1f192e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0" name="Google Shape;150;g2462e1f192e_0_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462e1f192e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g2462e1f192e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3" name="Google Shape;16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3.png"/><Relationship Id="rId6"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16.png"/><Relationship Id="rId4" Type="http://schemas.openxmlformats.org/officeDocument/2006/relationships/image" Target="../media/image5.png"/><Relationship Id="rId5" Type="http://schemas.openxmlformats.org/officeDocument/2006/relationships/image" Target="../media/image2.png"/><Relationship Id="rId6" Type="http://schemas.openxmlformats.org/officeDocument/2006/relationships/image" Target="../media/image3.png"/><Relationship Id="rId7"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7.png"/><Relationship Id="rId4" Type="http://schemas.openxmlformats.org/officeDocument/2006/relationships/image" Target="../media/image8.png"/><Relationship Id="rId10" Type="http://schemas.openxmlformats.org/officeDocument/2006/relationships/image" Target="../media/image5.png"/><Relationship Id="rId9"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Title Slide">
  <p:cSld name="Sub Title Slide">
    <p:spTree>
      <p:nvGrpSpPr>
        <p:cNvPr id="11" name="Shape 11"/>
        <p:cNvGrpSpPr/>
        <p:nvPr/>
      </p:nvGrpSpPr>
      <p:grpSpPr>
        <a:xfrm>
          <a:off x="0" y="0"/>
          <a:ext cx="0" cy="0"/>
          <a:chOff x="0" y="0"/>
          <a:chExt cx="0" cy="0"/>
        </a:xfrm>
      </p:grpSpPr>
      <p:pic>
        <p:nvPicPr>
          <p:cNvPr id="12" name="Google Shape;12;p8"/>
          <p:cNvPicPr preferRelativeResize="0"/>
          <p:nvPr/>
        </p:nvPicPr>
        <p:blipFill rotWithShape="1">
          <a:blip r:embed="rId2">
            <a:alphaModFix/>
          </a:blip>
          <a:srcRect b="23320" l="0" r="0" t="0"/>
          <a:stretch/>
        </p:blipFill>
        <p:spPr>
          <a:xfrm>
            <a:off x="0" y="975445"/>
            <a:ext cx="9144000" cy="3192609"/>
          </a:xfrm>
          <a:prstGeom prst="rect">
            <a:avLst/>
          </a:prstGeom>
          <a:noFill/>
          <a:ln>
            <a:noFill/>
          </a:ln>
        </p:spPr>
      </p:pic>
      <p:sp>
        <p:nvSpPr>
          <p:cNvPr id="13" name="Google Shape;13;p8"/>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5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 name="Google Shape;14;p8"/>
          <p:cNvSpPr txBox="1"/>
          <p:nvPr/>
        </p:nvSpPr>
        <p:spPr>
          <a:xfrm>
            <a:off x="311703" y="4676541"/>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grpSp>
        <p:nvGrpSpPr>
          <p:cNvPr id="15" name="Google Shape;15;p8"/>
          <p:cNvGrpSpPr/>
          <p:nvPr/>
        </p:nvGrpSpPr>
        <p:grpSpPr>
          <a:xfrm>
            <a:off x="5579736" y="298639"/>
            <a:ext cx="3146124" cy="390045"/>
            <a:chOff x="5579736" y="298639"/>
            <a:chExt cx="3146124" cy="390045"/>
          </a:xfrm>
        </p:grpSpPr>
        <p:pic>
          <p:nvPicPr>
            <p:cNvPr id="16" name="Google Shape;16;p8"/>
            <p:cNvPicPr preferRelativeResize="0"/>
            <p:nvPr/>
          </p:nvPicPr>
          <p:blipFill rotWithShape="1">
            <a:blip r:embed="rId3">
              <a:alphaModFix/>
            </a:blip>
            <a:srcRect b="0" l="0" r="0" t="0"/>
            <a:stretch/>
          </p:blipFill>
          <p:spPr>
            <a:xfrm>
              <a:off x="6821700" y="310112"/>
              <a:ext cx="703361" cy="374805"/>
            </a:xfrm>
            <a:prstGeom prst="rect">
              <a:avLst/>
            </a:prstGeom>
            <a:noFill/>
            <a:ln>
              <a:noFill/>
            </a:ln>
          </p:spPr>
        </p:pic>
        <p:pic>
          <p:nvPicPr>
            <p:cNvPr id="17" name="Google Shape;17;p8"/>
            <p:cNvPicPr preferRelativeResize="0"/>
            <p:nvPr/>
          </p:nvPicPr>
          <p:blipFill rotWithShape="1">
            <a:blip r:embed="rId4">
              <a:alphaModFix/>
            </a:blip>
            <a:srcRect b="0" l="0" r="0" t="0"/>
            <a:stretch/>
          </p:blipFill>
          <p:spPr>
            <a:xfrm>
              <a:off x="7737617" y="345918"/>
              <a:ext cx="988243" cy="342766"/>
            </a:xfrm>
            <a:prstGeom prst="rect">
              <a:avLst/>
            </a:prstGeom>
            <a:noFill/>
            <a:ln>
              <a:noFill/>
            </a:ln>
          </p:spPr>
        </p:pic>
        <p:pic>
          <p:nvPicPr>
            <p:cNvPr id="18" name="Google Shape;18;p8"/>
            <p:cNvPicPr preferRelativeResize="0"/>
            <p:nvPr/>
          </p:nvPicPr>
          <p:blipFill rotWithShape="1">
            <a:blip r:embed="rId5">
              <a:alphaModFix/>
            </a:blip>
            <a:srcRect b="0" l="0" r="0" t="0"/>
            <a:stretch/>
          </p:blipFill>
          <p:spPr>
            <a:xfrm>
              <a:off x="5579736" y="298639"/>
              <a:ext cx="1029408" cy="344048"/>
            </a:xfrm>
            <a:prstGeom prst="rect">
              <a:avLst/>
            </a:prstGeom>
            <a:noFill/>
            <a:ln>
              <a:noFill/>
            </a:ln>
          </p:spPr>
        </p:pic>
      </p:grpSp>
      <p:pic>
        <p:nvPicPr>
          <p:cNvPr id="19" name="Google Shape;19;p8"/>
          <p:cNvPicPr preferRelativeResize="0"/>
          <p:nvPr/>
        </p:nvPicPr>
        <p:blipFill rotWithShape="1">
          <a:blip r:embed="rId6">
            <a:alphaModFix/>
          </a:blip>
          <a:srcRect b="0" l="0" r="0" t="0"/>
          <a:stretch/>
        </p:blipFill>
        <p:spPr>
          <a:xfrm>
            <a:off x="425258" y="236863"/>
            <a:ext cx="502232" cy="5142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Color">
  <p:cSld name="Title and Content Color">
    <p:spTree>
      <p:nvGrpSpPr>
        <p:cNvPr id="20" name="Shape 20"/>
        <p:cNvGrpSpPr/>
        <p:nvPr/>
      </p:nvGrpSpPr>
      <p:grpSpPr>
        <a:xfrm>
          <a:off x="0" y="0"/>
          <a:ext cx="0" cy="0"/>
          <a:chOff x="0" y="0"/>
          <a:chExt cx="0" cy="0"/>
        </a:xfrm>
      </p:grpSpPr>
      <p:pic>
        <p:nvPicPr>
          <p:cNvPr id="21" name="Google Shape;21;p9"/>
          <p:cNvPicPr preferRelativeResize="0"/>
          <p:nvPr/>
        </p:nvPicPr>
        <p:blipFill rotWithShape="1">
          <a:blip r:embed="rId2">
            <a:alphaModFix/>
          </a:blip>
          <a:srcRect b="28272" l="0" r="0" t="57988"/>
          <a:stretch/>
        </p:blipFill>
        <p:spPr>
          <a:xfrm>
            <a:off x="0" y="4570800"/>
            <a:ext cx="9144000" cy="572700"/>
          </a:xfrm>
          <a:prstGeom prst="rect">
            <a:avLst/>
          </a:prstGeom>
          <a:noFill/>
          <a:ln>
            <a:noFill/>
          </a:ln>
        </p:spPr>
      </p:pic>
      <p:grpSp>
        <p:nvGrpSpPr>
          <p:cNvPr id="22" name="Google Shape;22;p9"/>
          <p:cNvGrpSpPr/>
          <p:nvPr/>
        </p:nvGrpSpPr>
        <p:grpSpPr>
          <a:xfrm>
            <a:off x="8244433" y="58194"/>
            <a:ext cx="417725" cy="913803"/>
            <a:chOff x="8726275" y="0"/>
            <a:chExt cx="417725" cy="801931"/>
          </a:xfrm>
        </p:grpSpPr>
        <p:sp>
          <p:nvSpPr>
            <p:cNvPr id="23" name="Google Shape;23;p9"/>
            <p:cNvSpPr/>
            <p:nvPr/>
          </p:nvSpPr>
          <p:spPr>
            <a:xfrm rot="5400000">
              <a:off x="8781107" y="-54829"/>
              <a:ext cx="308064"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 name="Google Shape;24;p9"/>
            <p:cNvSpPr/>
            <p:nvPr/>
          </p:nvSpPr>
          <p:spPr>
            <a:xfrm rot="5400000">
              <a:off x="8781106" y="192104"/>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 name="Google Shape;25;p9"/>
            <p:cNvSpPr/>
            <p:nvPr/>
          </p:nvSpPr>
          <p:spPr>
            <a:xfrm rot="5400000">
              <a:off x="8781104" y="439038"/>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nvGrpSpPr>
          <p:cNvPr id="26" name="Google Shape;26;p9"/>
          <p:cNvGrpSpPr/>
          <p:nvPr/>
        </p:nvGrpSpPr>
        <p:grpSpPr>
          <a:xfrm>
            <a:off x="4395481" y="4829245"/>
            <a:ext cx="347213" cy="72000"/>
            <a:chOff x="4379092" y="4799494"/>
            <a:chExt cx="347213" cy="72000"/>
          </a:xfrm>
        </p:grpSpPr>
        <p:sp>
          <p:nvSpPr>
            <p:cNvPr id="27" name="Google Shape;27;p9"/>
            <p:cNvSpPr/>
            <p:nvPr/>
          </p:nvSpPr>
          <p:spPr>
            <a:xfrm>
              <a:off x="4379092"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9"/>
            <p:cNvSpPr/>
            <p:nvPr/>
          </p:nvSpPr>
          <p:spPr>
            <a:xfrm>
              <a:off x="4518950"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9"/>
            <p:cNvSpPr/>
            <p:nvPr/>
          </p:nvSpPr>
          <p:spPr>
            <a:xfrm>
              <a:off x="4653943"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 name="Google Shape;30;p9"/>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8919B"/>
              </a:buClr>
              <a:buSzPts val="2800"/>
              <a:buFont typeface="Poppins SemiBold"/>
              <a:buNone/>
              <a:defRPr b="0" sz="2700">
                <a:solidFill>
                  <a:srgbClr val="18919B"/>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9"/>
          <p:cNvSpPr txBox="1"/>
          <p:nvPr>
            <p:ph idx="1" type="subTitle"/>
          </p:nvPr>
        </p:nvSpPr>
        <p:spPr>
          <a:xfrm>
            <a:off x="311700" y="972006"/>
            <a:ext cx="8520600" cy="359537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750"/>
              </a:spcBef>
              <a:spcAft>
                <a:spcPts val="0"/>
              </a:spcAft>
              <a:buClr>
                <a:schemeClr val="dk2"/>
              </a:buClr>
              <a:buSzPts val="1700"/>
              <a:buNone/>
              <a:defRPr sz="1700">
                <a:solidFill>
                  <a:schemeClr val="dk2"/>
                </a:solidFill>
                <a:latin typeface="Poppins"/>
                <a:ea typeface="Poppins"/>
                <a:cs typeface="Poppins"/>
                <a:sym typeface="Poppins"/>
              </a:defRPr>
            </a:lvl1pPr>
            <a:lvl2pPr lvl="1" algn="ctr">
              <a:lnSpc>
                <a:spcPct val="90000"/>
              </a:lnSpc>
              <a:spcBef>
                <a:spcPts val="375"/>
              </a:spcBef>
              <a:spcAft>
                <a:spcPts val="0"/>
              </a:spcAft>
              <a:buClr>
                <a:schemeClr val="dk1"/>
              </a:buClr>
              <a:buSzPts val="2000"/>
              <a:buNone/>
              <a:defRPr sz="2000"/>
            </a:lvl2pPr>
            <a:lvl3pPr lvl="2" algn="ctr">
              <a:lnSpc>
                <a:spcPct val="90000"/>
              </a:lnSpc>
              <a:spcBef>
                <a:spcPts val="375"/>
              </a:spcBef>
              <a:spcAft>
                <a:spcPts val="0"/>
              </a:spcAft>
              <a:buClr>
                <a:schemeClr val="dk1"/>
              </a:buClr>
              <a:buSzPts val="1800"/>
              <a:buNone/>
              <a:defRPr sz="1800"/>
            </a:lvl3pPr>
            <a:lvl4pPr lvl="3" algn="ctr">
              <a:lnSpc>
                <a:spcPct val="90000"/>
              </a:lnSpc>
              <a:spcBef>
                <a:spcPts val="375"/>
              </a:spcBef>
              <a:spcAft>
                <a:spcPts val="0"/>
              </a:spcAft>
              <a:buClr>
                <a:schemeClr val="dk1"/>
              </a:buClr>
              <a:buSzPts val="1600"/>
              <a:buNone/>
              <a:defRPr sz="1600"/>
            </a:lvl4pPr>
            <a:lvl5pPr lvl="4" algn="ctr">
              <a:lnSpc>
                <a:spcPct val="90000"/>
              </a:lnSpc>
              <a:spcBef>
                <a:spcPts val="375"/>
              </a:spcBef>
              <a:spcAft>
                <a:spcPts val="0"/>
              </a:spcAft>
              <a:buClr>
                <a:schemeClr val="dk1"/>
              </a:buClr>
              <a:buSzPts val="1600"/>
              <a:buNone/>
              <a:defRPr sz="1600"/>
            </a:lvl5pPr>
            <a:lvl6pPr lvl="5" algn="ctr">
              <a:lnSpc>
                <a:spcPct val="90000"/>
              </a:lnSpc>
              <a:spcBef>
                <a:spcPts val="375"/>
              </a:spcBef>
              <a:spcAft>
                <a:spcPts val="0"/>
              </a:spcAft>
              <a:buClr>
                <a:schemeClr val="dk1"/>
              </a:buClr>
              <a:buSzPts val="1600"/>
              <a:buNone/>
              <a:defRPr sz="1600"/>
            </a:lvl6pPr>
            <a:lvl7pPr lvl="6" algn="ctr">
              <a:lnSpc>
                <a:spcPct val="90000"/>
              </a:lnSpc>
              <a:spcBef>
                <a:spcPts val="375"/>
              </a:spcBef>
              <a:spcAft>
                <a:spcPts val="0"/>
              </a:spcAft>
              <a:buClr>
                <a:schemeClr val="dk1"/>
              </a:buClr>
              <a:buSzPts val="1600"/>
              <a:buNone/>
              <a:defRPr sz="1600"/>
            </a:lvl7pPr>
            <a:lvl8pPr lvl="7" algn="ctr">
              <a:lnSpc>
                <a:spcPct val="90000"/>
              </a:lnSpc>
              <a:spcBef>
                <a:spcPts val="375"/>
              </a:spcBef>
              <a:spcAft>
                <a:spcPts val="0"/>
              </a:spcAft>
              <a:buClr>
                <a:schemeClr val="dk1"/>
              </a:buClr>
              <a:buSzPts val="1600"/>
              <a:buNone/>
              <a:defRPr sz="1600"/>
            </a:lvl8pPr>
            <a:lvl9pPr lvl="8" algn="ctr">
              <a:lnSpc>
                <a:spcPct val="90000"/>
              </a:lnSpc>
              <a:spcBef>
                <a:spcPts val="375"/>
              </a:spcBef>
              <a:spcAft>
                <a:spcPts val="0"/>
              </a:spcAft>
              <a:buClr>
                <a:schemeClr val="dk1"/>
              </a:buClr>
              <a:buSzPts val="1600"/>
              <a:buNone/>
              <a:defRPr sz="1600"/>
            </a:lvl9pPr>
          </a:lstStyle>
          <a:p/>
        </p:txBody>
      </p:sp>
      <p:sp>
        <p:nvSpPr>
          <p:cNvPr id="32" name="Google Shape;32;p9"/>
          <p:cNvSpPr txBox="1"/>
          <p:nvPr/>
        </p:nvSpPr>
        <p:spPr>
          <a:xfrm>
            <a:off x="311703" y="4676541"/>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Caveat"/>
                <a:ea typeface="Caveat"/>
                <a:cs typeface="Caveat"/>
                <a:sym typeface="Caveat"/>
              </a:rPr>
              <a:t>#RintisKarirImpian</a:t>
            </a:r>
            <a:endParaRPr b="1" i="0" sz="1100" u="none" cap="none" strike="noStrike">
              <a:solidFill>
                <a:schemeClr val="lt1"/>
              </a:solidFill>
              <a:latin typeface="Caveat"/>
              <a:ea typeface="Caveat"/>
              <a:cs typeface="Caveat"/>
              <a:sym typeface="Caveat"/>
            </a:endParaRPr>
          </a:p>
        </p:txBody>
      </p:sp>
      <p:grpSp>
        <p:nvGrpSpPr>
          <p:cNvPr id="33" name="Google Shape;33;p9"/>
          <p:cNvGrpSpPr/>
          <p:nvPr/>
        </p:nvGrpSpPr>
        <p:grpSpPr>
          <a:xfrm>
            <a:off x="7237889" y="4788729"/>
            <a:ext cx="1494629" cy="156277"/>
            <a:chOff x="3454837" y="2790650"/>
            <a:chExt cx="3730379" cy="390045"/>
          </a:xfrm>
        </p:grpSpPr>
        <p:pic>
          <p:nvPicPr>
            <p:cNvPr id="34" name="Google Shape;34;p9"/>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35" name="Google Shape;35;p9"/>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36" name="Google Shape;36;p9"/>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37" name="Google Shape;37;p9"/>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8" name="Shape 38"/>
        <p:cNvGrpSpPr/>
        <p:nvPr/>
      </p:nvGrpSpPr>
      <p:grpSpPr>
        <a:xfrm>
          <a:off x="0" y="0"/>
          <a:ext cx="0" cy="0"/>
          <a:chOff x="0" y="0"/>
          <a:chExt cx="0" cy="0"/>
        </a:xfrm>
      </p:grpSpPr>
      <p:grpSp>
        <p:nvGrpSpPr>
          <p:cNvPr id="39" name="Google Shape;39;p10"/>
          <p:cNvGrpSpPr/>
          <p:nvPr/>
        </p:nvGrpSpPr>
        <p:grpSpPr>
          <a:xfrm>
            <a:off x="7237889" y="4788729"/>
            <a:ext cx="1494629" cy="156313"/>
            <a:chOff x="4154045" y="2196945"/>
            <a:chExt cx="3730380" cy="390136"/>
          </a:xfrm>
        </p:grpSpPr>
        <p:grpSp>
          <p:nvGrpSpPr>
            <p:cNvPr id="40" name="Google Shape;40;p10"/>
            <p:cNvGrpSpPr/>
            <p:nvPr/>
          </p:nvGrpSpPr>
          <p:grpSpPr>
            <a:xfrm>
              <a:off x="4738301" y="2197036"/>
              <a:ext cx="3146124" cy="390045"/>
              <a:chOff x="5579736" y="298639"/>
              <a:chExt cx="3146124" cy="390045"/>
            </a:xfrm>
          </p:grpSpPr>
          <p:pic>
            <p:nvPicPr>
              <p:cNvPr id="41" name="Google Shape;41;p10"/>
              <p:cNvPicPr preferRelativeResize="0"/>
              <p:nvPr/>
            </p:nvPicPr>
            <p:blipFill rotWithShape="1">
              <a:blip r:embed="rId2">
                <a:alphaModFix/>
              </a:blip>
              <a:srcRect b="0" l="0" r="0" t="0"/>
              <a:stretch/>
            </p:blipFill>
            <p:spPr>
              <a:xfrm>
                <a:off x="6821700" y="310112"/>
                <a:ext cx="703361" cy="374805"/>
              </a:xfrm>
              <a:prstGeom prst="rect">
                <a:avLst/>
              </a:prstGeom>
              <a:noFill/>
              <a:ln>
                <a:noFill/>
              </a:ln>
            </p:spPr>
          </p:pic>
          <p:pic>
            <p:nvPicPr>
              <p:cNvPr id="42" name="Google Shape;42;p10"/>
              <p:cNvPicPr preferRelativeResize="0"/>
              <p:nvPr/>
            </p:nvPicPr>
            <p:blipFill rotWithShape="1">
              <a:blip r:embed="rId3">
                <a:alphaModFix/>
              </a:blip>
              <a:srcRect b="0" l="0" r="0" t="0"/>
              <a:stretch/>
            </p:blipFill>
            <p:spPr>
              <a:xfrm>
                <a:off x="7737617" y="345918"/>
                <a:ext cx="988243" cy="342766"/>
              </a:xfrm>
              <a:prstGeom prst="rect">
                <a:avLst/>
              </a:prstGeom>
              <a:noFill/>
              <a:ln>
                <a:noFill/>
              </a:ln>
            </p:spPr>
          </p:pic>
          <p:pic>
            <p:nvPicPr>
              <p:cNvPr id="43" name="Google Shape;43;p10"/>
              <p:cNvPicPr preferRelativeResize="0"/>
              <p:nvPr/>
            </p:nvPicPr>
            <p:blipFill rotWithShape="1">
              <a:blip r:embed="rId4">
                <a:alphaModFix/>
              </a:blip>
              <a:srcRect b="0" l="0" r="0" t="0"/>
              <a:stretch/>
            </p:blipFill>
            <p:spPr>
              <a:xfrm>
                <a:off x="5579736" y="298639"/>
                <a:ext cx="1029408" cy="344048"/>
              </a:xfrm>
              <a:prstGeom prst="rect">
                <a:avLst/>
              </a:prstGeom>
              <a:noFill/>
              <a:ln>
                <a:noFill/>
              </a:ln>
            </p:spPr>
          </p:pic>
        </p:grpSp>
        <p:pic>
          <p:nvPicPr>
            <p:cNvPr id="44" name="Google Shape;44;p10"/>
            <p:cNvPicPr preferRelativeResize="0"/>
            <p:nvPr/>
          </p:nvPicPr>
          <p:blipFill rotWithShape="1">
            <a:blip r:embed="rId5">
              <a:alphaModFix/>
            </a:blip>
            <a:srcRect b="0" l="0" r="0" t="0"/>
            <a:stretch/>
          </p:blipFill>
          <p:spPr>
            <a:xfrm>
              <a:off x="4154045" y="2196945"/>
              <a:ext cx="366049" cy="374805"/>
            </a:xfrm>
            <a:prstGeom prst="rect">
              <a:avLst/>
            </a:prstGeom>
            <a:noFill/>
            <a:ln>
              <a:noFill/>
            </a:ln>
          </p:spPr>
        </p:pic>
      </p:grpSp>
      <p:grpSp>
        <p:nvGrpSpPr>
          <p:cNvPr id="45" name="Google Shape;45;p10"/>
          <p:cNvGrpSpPr/>
          <p:nvPr/>
        </p:nvGrpSpPr>
        <p:grpSpPr>
          <a:xfrm>
            <a:off x="8244433" y="58194"/>
            <a:ext cx="417725" cy="913803"/>
            <a:chOff x="8726275" y="0"/>
            <a:chExt cx="417725" cy="801931"/>
          </a:xfrm>
        </p:grpSpPr>
        <p:sp>
          <p:nvSpPr>
            <p:cNvPr id="46" name="Google Shape;46;p10"/>
            <p:cNvSpPr/>
            <p:nvPr/>
          </p:nvSpPr>
          <p:spPr>
            <a:xfrm rot="5400000">
              <a:off x="8781107" y="-54829"/>
              <a:ext cx="308064"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7" name="Google Shape;47;p10"/>
            <p:cNvSpPr/>
            <p:nvPr/>
          </p:nvSpPr>
          <p:spPr>
            <a:xfrm rot="5400000">
              <a:off x="8781106" y="192104"/>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8" name="Google Shape;48;p10"/>
            <p:cNvSpPr/>
            <p:nvPr/>
          </p:nvSpPr>
          <p:spPr>
            <a:xfrm rot="5400000">
              <a:off x="8781104" y="439038"/>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49" name="Google Shape;49;p10"/>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8919B"/>
              </a:buClr>
              <a:buSzPts val="2800"/>
              <a:buFont typeface="Poppins SemiBold"/>
              <a:buNone/>
              <a:defRPr b="0" sz="2700">
                <a:solidFill>
                  <a:srgbClr val="18919B"/>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 name="Google Shape;50;p10"/>
          <p:cNvSpPr txBox="1"/>
          <p:nvPr/>
        </p:nvSpPr>
        <p:spPr>
          <a:xfrm>
            <a:off x="311703" y="4676541"/>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sp>
        <p:nvSpPr>
          <p:cNvPr id="51" name="Google Shape;51;p10"/>
          <p:cNvSpPr txBox="1"/>
          <p:nvPr>
            <p:ph idx="1" type="subTitle"/>
          </p:nvPr>
        </p:nvSpPr>
        <p:spPr>
          <a:xfrm>
            <a:off x="311700" y="972006"/>
            <a:ext cx="8520600" cy="359537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750"/>
              </a:spcBef>
              <a:spcAft>
                <a:spcPts val="0"/>
              </a:spcAft>
              <a:buClr>
                <a:schemeClr val="dk2"/>
              </a:buClr>
              <a:buSzPts val="1700"/>
              <a:buNone/>
              <a:defRPr sz="1700">
                <a:solidFill>
                  <a:schemeClr val="dk2"/>
                </a:solidFill>
                <a:latin typeface="Poppins"/>
                <a:ea typeface="Poppins"/>
                <a:cs typeface="Poppins"/>
                <a:sym typeface="Poppins"/>
              </a:defRPr>
            </a:lvl1pPr>
            <a:lvl2pPr lvl="1" algn="ctr">
              <a:lnSpc>
                <a:spcPct val="90000"/>
              </a:lnSpc>
              <a:spcBef>
                <a:spcPts val="375"/>
              </a:spcBef>
              <a:spcAft>
                <a:spcPts val="0"/>
              </a:spcAft>
              <a:buClr>
                <a:schemeClr val="dk1"/>
              </a:buClr>
              <a:buSzPts val="2000"/>
              <a:buNone/>
              <a:defRPr sz="2000"/>
            </a:lvl2pPr>
            <a:lvl3pPr lvl="2" algn="ctr">
              <a:lnSpc>
                <a:spcPct val="90000"/>
              </a:lnSpc>
              <a:spcBef>
                <a:spcPts val="375"/>
              </a:spcBef>
              <a:spcAft>
                <a:spcPts val="0"/>
              </a:spcAft>
              <a:buClr>
                <a:schemeClr val="dk1"/>
              </a:buClr>
              <a:buSzPts val="1800"/>
              <a:buNone/>
              <a:defRPr sz="1800"/>
            </a:lvl3pPr>
            <a:lvl4pPr lvl="3" algn="ctr">
              <a:lnSpc>
                <a:spcPct val="90000"/>
              </a:lnSpc>
              <a:spcBef>
                <a:spcPts val="375"/>
              </a:spcBef>
              <a:spcAft>
                <a:spcPts val="0"/>
              </a:spcAft>
              <a:buClr>
                <a:schemeClr val="dk1"/>
              </a:buClr>
              <a:buSzPts val="1600"/>
              <a:buNone/>
              <a:defRPr sz="1600"/>
            </a:lvl4pPr>
            <a:lvl5pPr lvl="4" algn="ctr">
              <a:lnSpc>
                <a:spcPct val="90000"/>
              </a:lnSpc>
              <a:spcBef>
                <a:spcPts val="375"/>
              </a:spcBef>
              <a:spcAft>
                <a:spcPts val="0"/>
              </a:spcAft>
              <a:buClr>
                <a:schemeClr val="dk1"/>
              </a:buClr>
              <a:buSzPts val="1600"/>
              <a:buNone/>
              <a:defRPr sz="1600"/>
            </a:lvl5pPr>
            <a:lvl6pPr lvl="5" algn="ctr">
              <a:lnSpc>
                <a:spcPct val="90000"/>
              </a:lnSpc>
              <a:spcBef>
                <a:spcPts val="375"/>
              </a:spcBef>
              <a:spcAft>
                <a:spcPts val="0"/>
              </a:spcAft>
              <a:buClr>
                <a:schemeClr val="dk1"/>
              </a:buClr>
              <a:buSzPts val="1600"/>
              <a:buNone/>
              <a:defRPr sz="1600"/>
            </a:lvl6pPr>
            <a:lvl7pPr lvl="6" algn="ctr">
              <a:lnSpc>
                <a:spcPct val="90000"/>
              </a:lnSpc>
              <a:spcBef>
                <a:spcPts val="375"/>
              </a:spcBef>
              <a:spcAft>
                <a:spcPts val="0"/>
              </a:spcAft>
              <a:buClr>
                <a:schemeClr val="dk1"/>
              </a:buClr>
              <a:buSzPts val="1600"/>
              <a:buNone/>
              <a:defRPr sz="1600"/>
            </a:lvl7pPr>
            <a:lvl8pPr lvl="7" algn="ctr">
              <a:lnSpc>
                <a:spcPct val="90000"/>
              </a:lnSpc>
              <a:spcBef>
                <a:spcPts val="375"/>
              </a:spcBef>
              <a:spcAft>
                <a:spcPts val="0"/>
              </a:spcAft>
              <a:buClr>
                <a:schemeClr val="dk1"/>
              </a:buClr>
              <a:buSzPts val="1600"/>
              <a:buNone/>
              <a:defRPr sz="1600"/>
            </a:lvl8pPr>
            <a:lvl9pPr lvl="8" algn="ctr">
              <a:lnSpc>
                <a:spcPct val="90000"/>
              </a:lnSpc>
              <a:spcBef>
                <a:spcPts val="375"/>
              </a:spcBef>
              <a:spcAft>
                <a:spcPts val="0"/>
              </a:spcAft>
              <a:buClr>
                <a:schemeClr val="dk1"/>
              </a:buClr>
              <a:buSzPts val="1600"/>
              <a:buNone/>
              <a:defRPr sz="1600"/>
            </a:lvl9pPr>
          </a:lstStyle>
          <a:p/>
        </p:txBody>
      </p:sp>
      <p:grpSp>
        <p:nvGrpSpPr>
          <p:cNvPr id="52" name="Google Shape;52;p10"/>
          <p:cNvGrpSpPr/>
          <p:nvPr/>
        </p:nvGrpSpPr>
        <p:grpSpPr>
          <a:xfrm>
            <a:off x="4395481" y="4829245"/>
            <a:ext cx="347213" cy="72000"/>
            <a:chOff x="4379092" y="4799494"/>
            <a:chExt cx="347213" cy="72000"/>
          </a:xfrm>
        </p:grpSpPr>
        <p:sp>
          <p:nvSpPr>
            <p:cNvPr id="53" name="Google Shape;53;p10"/>
            <p:cNvSpPr/>
            <p:nvPr/>
          </p:nvSpPr>
          <p:spPr>
            <a:xfrm>
              <a:off x="4379092"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0"/>
            <p:cNvSpPr/>
            <p:nvPr/>
          </p:nvSpPr>
          <p:spPr>
            <a:xfrm>
              <a:off x="4518950"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0"/>
            <p:cNvSpPr/>
            <p:nvPr/>
          </p:nvSpPr>
          <p:spPr>
            <a:xfrm>
              <a:off x="4653943"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 Title Slide">
  <p:cSld name="Close Title Slide">
    <p:spTree>
      <p:nvGrpSpPr>
        <p:cNvPr id="56" name="Shape 56"/>
        <p:cNvGrpSpPr/>
        <p:nvPr/>
      </p:nvGrpSpPr>
      <p:grpSpPr>
        <a:xfrm>
          <a:off x="0" y="0"/>
          <a:ext cx="0" cy="0"/>
          <a:chOff x="0" y="0"/>
          <a:chExt cx="0" cy="0"/>
        </a:xfrm>
      </p:grpSpPr>
      <p:pic>
        <p:nvPicPr>
          <p:cNvPr id="57" name="Google Shape;57;p11"/>
          <p:cNvPicPr preferRelativeResize="0"/>
          <p:nvPr/>
        </p:nvPicPr>
        <p:blipFill rotWithShape="1">
          <a:blip r:embed="rId2">
            <a:alphaModFix/>
          </a:blip>
          <a:srcRect b="0" l="0" r="0" t="0"/>
          <a:stretch/>
        </p:blipFill>
        <p:spPr>
          <a:xfrm>
            <a:off x="0" y="0"/>
            <a:ext cx="9144000" cy="4168053"/>
          </a:xfrm>
          <a:prstGeom prst="rect">
            <a:avLst/>
          </a:prstGeom>
          <a:noFill/>
          <a:ln>
            <a:noFill/>
          </a:ln>
        </p:spPr>
      </p:pic>
      <p:sp>
        <p:nvSpPr>
          <p:cNvPr id="58" name="Google Shape;58;p11"/>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5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59" name="Google Shape;59;p11"/>
          <p:cNvPicPr preferRelativeResize="0"/>
          <p:nvPr/>
        </p:nvPicPr>
        <p:blipFill rotWithShape="1">
          <a:blip r:embed="rId3">
            <a:alphaModFix/>
          </a:blip>
          <a:srcRect b="0" l="0" r="0" t="0"/>
          <a:stretch/>
        </p:blipFill>
        <p:spPr>
          <a:xfrm>
            <a:off x="425258" y="4404916"/>
            <a:ext cx="502232" cy="514246"/>
          </a:xfrm>
          <a:prstGeom prst="rect">
            <a:avLst/>
          </a:prstGeom>
          <a:noFill/>
          <a:ln>
            <a:noFill/>
          </a:ln>
        </p:spPr>
      </p:pic>
      <p:grpSp>
        <p:nvGrpSpPr>
          <p:cNvPr id="60" name="Google Shape;60;p11"/>
          <p:cNvGrpSpPr/>
          <p:nvPr/>
        </p:nvGrpSpPr>
        <p:grpSpPr>
          <a:xfrm>
            <a:off x="5579736" y="4466692"/>
            <a:ext cx="3146124" cy="390045"/>
            <a:chOff x="5579736" y="298639"/>
            <a:chExt cx="3146124" cy="390045"/>
          </a:xfrm>
        </p:grpSpPr>
        <p:pic>
          <p:nvPicPr>
            <p:cNvPr id="61" name="Google Shape;61;p11"/>
            <p:cNvPicPr preferRelativeResize="0"/>
            <p:nvPr/>
          </p:nvPicPr>
          <p:blipFill rotWithShape="1">
            <a:blip r:embed="rId4">
              <a:alphaModFix/>
            </a:blip>
            <a:srcRect b="0" l="0" r="0" t="0"/>
            <a:stretch/>
          </p:blipFill>
          <p:spPr>
            <a:xfrm>
              <a:off x="6821700" y="310112"/>
              <a:ext cx="703361" cy="374805"/>
            </a:xfrm>
            <a:prstGeom prst="rect">
              <a:avLst/>
            </a:prstGeom>
            <a:noFill/>
            <a:ln>
              <a:noFill/>
            </a:ln>
          </p:spPr>
        </p:pic>
        <p:pic>
          <p:nvPicPr>
            <p:cNvPr id="62" name="Google Shape;62;p11"/>
            <p:cNvPicPr preferRelativeResize="0"/>
            <p:nvPr/>
          </p:nvPicPr>
          <p:blipFill rotWithShape="1">
            <a:blip r:embed="rId5">
              <a:alphaModFix/>
            </a:blip>
            <a:srcRect b="0" l="0" r="0" t="0"/>
            <a:stretch/>
          </p:blipFill>
          <p:spPr>
            <a:xfrm>
              <a:off x="7737617" y="345918"/>
              <a:ext cx="988243" cy="342766"/>
            </a:xfrm>
            <a:prstGeom prst="rect">
              <a:avLst/>
            </a:prstGeom>
            <a:noFill/>
            <a:ln>
              <a:noFill/>
            </a:ln>
          </p:spPr>
        </p:pic>
        <p:pic>
          <p:nvPicPr>
            <p:cNvPr id="63" name="Google Shape;63;p11"/>
            <p:cNvPicPr preferRelativeResize="0"/>
            <p:nvPr/>
          </p:nvPicPr>
          <p:blipFill rotWithShape="1">
            <a:blip r:embed="rId6">
              <a:alphaModFix/>
            </a:blip>
            <a:srcRect b="0" l="0" r="0" t="0"/>
            <a:stretch/>
          </p:blipFill>
          <p:spPr>
            <a:xfrm>
              <a:off x="5579736" y="298639"/>
              <a:ext cx="1029408" cy="344048"/>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 name="Shape 64"/>
        <p:cNvGrpSpPr/>
        <p:nvPr/>
      </p:nvGrpSpPr>
      <p:grpSpPr>
        <a:xfrm>
          <a:off x="0" y="0"/>
          <a:ext cx="0" cy="0"/>
          <a:chOff x="0" y="0"/>
          <a:chExt cx="0" cy="0"/>
        </a:xfrm>
      </p:grpSpPr>
      <p:pic>
        <p:nvPicPr>
          <p:cNvPr id="65" name="Google Shape;65;p7"/>
          <p:cNvPicPr preferRelativeResize="0"/>
          <p:nvPr/>
        </p:nvPicPr>
        <p:blipFill rotWithShape="1">
          <a:blip r:embed="rId2">
            <a:alphaModFix/>
          </a:blip>
          <a:srcRect b="0" l="0" r="0" t="0"/>
          <a:stretch/>
        </p:blipFill>
        <p:spPr>
          <a:xfrm>
            <a:off x="0" y="975446"/>
            <a:ext cx="9144000" cy="4168054"/>
          </a:xfrm>
          <a:prstGeom prst="rect">
            <a:avLst/>
          </a:prstGeom>
          <a:noFill/>
          <a:ln>
            <a:noFill/>
          </a:ln>
        </p:spPr>
      </p:pic>
      <p:grpSp>
        <p:nvGrpSpPr>
          <p:cNvPr id="66" name="Google Shape;66;p7"/>
          <p:cNvGrpSpPr/>
          <p:nvPr/>
        </p:nvGrpSpPr>
        <p:grpSpPr>
          <a:xfrm>
            <a:off x="441515" y="4168054"/>
            <a:ext cx="5216164" cy="468000"/>
            <a:chOff x="430085" y="4168054"/>
            <a:chExt cx="5216164" cy="468000"/>
          </a:xfrm>
        </p:grpSpPr>
        <p:sp>
          <p:nvSpPr>
            <p:cNvPr id="67" name="Google Shape;67;p7"/>
            <p:cNvSpPr txBox="1"/>
            <p:nvPr/>
          </p:nvSpPr>
          <p:spPr>
            <a:xfrm>
              <a:off x="916060" y="4205970"/>
              <a:ext cx="4730189" cy="392175"/>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2800"/>
                <a:buFont typeface="Arial"/>
                <a:buNone/>
              </a:pPr>
              <a:r>
                <a:rPr b="0" i="0" lang="en-US" sz="1400" u="none" cap="none" strike="noStrike">
                  <a:solidFill>
                    <a:schemeClr val="lt1"/>
                  </a:solidFill>
                  <a:latin typeface="Poppins SemiBold"/>
                  <a:ea typeface="Poppins SemiBold"/>
                  <a:cs typeface="Poppins SemiBold"/>
                  <a:sym typeface="Poppins SemiBold"/>
                </a:rPr>
                <a:t>shofyan shauri</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800"/>
                <a:buFont typeface="Arial"/>
                <a:buNone/>
              </a:pPr>
              <a:r>
                <a:rPr b="0" i="0" lang="en-US" sz="1200" u="none" cap="none" strike="noStrike">
                  <a:solidFill>
                    <a:schemeClr val="lt1"/>
                  </a:solidFill>
                  <a:latin typeface="Poppins Light"/>
                  <a:ea typeface="Poppins Light"/>
                  <a:cs typeface="Poppins Light"/>
                  <a:sym typeface="Poppins Light"/>
                </a:rPr>
                <a:t>Chief Marketing Officer &amp; NFT Production Lead</a:t>
              </a:r>
              <a:endParaRPr b="0" i="0" sz="1400" u="none" cap="none" strike="noStrike">
                <a:solidFill>
                  <a:srgbClr val="000000"/>
                </a:solidFill>
                <a:latin typeface="Arial"/>
                <a:ea typeface="Arial"/>
                <a:cs typeface="Arial"/>
                <a:sym typeface="Arial"/>
              </a:endParaRPr>
            </a:p>
          </p:txBody>
        </p:sp>
        <p:pic>
          <p:nvPicPr>
            <p:cNvPr id="68" name="Google Shape;68;p7"/>
            <p:cNvPicPr preferRelativeResize="0"/>
            <p:nvPr/>
          </p:nvPicPr>
          <p:blipFill rotWithShape="1">
            <a:blip r:embed="rId3">
              <a:alphaModFix/>
            </a:blip>
            <a:srcRect b="0" l="0" r="0" t="0"/>
            <a:stretch/>
          </p:blipFill>
          <p:spPr>
            <a:xfrm>
              <a:off x="430085" y="4168054"/>
              <a:ext cx="468000" cy="468000"/>
            </a:xfrm>
            <a:prstGeom prst="ellipse">
              <a:avLst/>
            </a:prstGeom>
            <a:noFill/>
            <a:ln cap="rnd" cmpd="sng" w="19050">
              <a:solidFill>
                <a:schemeClr val="lt1"/>
              </a:solidFill>
              <a:prstDash val="solid"/>
              <a:round/>
              <a:headEnd len="sm" w="sm" type="none"/>
              <a:tailEnd len="sm" w="sm" type="none"/>
            </a:ln>
            <a:effectLst>
              <a:outerShdw blurRad="381000" sx="-80000" rotWithShape="0" dir="5400000" dist="292100" sy="-18000">
                <a:srgbClr val="000000">
                  <a:alpha val="20392"/>
                </a:srgbClr>
              </a:outerShdw>
            </a:effectLst>
          </p:spPr>
        </p:pic>
      </p:grpSp>
      <p:sp>
        <p:nvSpPr>
          <p:cNvPr id="69" name="Google Shape;69;p7"/>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5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70" name="Google Shape;70;p7"/>
          <p:cNvPicPr preferRelativeResize="0"/>
          <p:nvPr/>
        </p:nvPicPr>
        <p:blipFill rotWithShape="1">
          <a:blip r:embed="rId4">
            <a:alphaModFix/>
          </a:blip>
          <a:srcRect b="0" l="0" r="0" t="0"/>
          <a:stretch/>
        </p:blipFill>
        <p:spPr>
          <a:xfrm>
            <a:off x="425258" y="236863"/>
            <a:ext cx="502232" cy="514246"/>
          </a:xfrm>
          <a:prstGeom prst="rect">
            <a:avLst/>
          </a:prstGeom>
          <a:noFill/>
          <a:ln>
            <a:noFill/>
          </a:ln>
        </p:spPr>
      </p:pic>
      <p:grpSp>
        <p:nvGrpSpPr>
          <p:cNvPr id="71" name="Google Shape;71;p7"/>
          <p:cNvGrpSpPr/>
          <p:nvPr/>
        </p:nvGrpSpPr>
        <p:grpSpPr>
          <a:xfrm>
            <a:off x="5579736" y="298639"/>
            <a:ext cx="3146124" cy="390045"/>
            <a:chOff x="5579736" y="298639"/>
            <a:chExt cx="3146124" cy="390045"/>
          </a:xfrm>
        </p:grpSpPr>
        <p:pic>
          <p:nvPicPr>
            <p:cNvPr id="72" name="Google Shape;72;p7"/>
            <p:cNvPicPr preferRelativeResize="0"/>
            <p:nvPr/>
          </p:nvPicPr>
          <p:blipFill rotWithShape="1">
            <a:blip r:embed="rId5">
              <a:alphaModFix/>
            </a:blip>
            <a:srcRect b="0" l="0" r="0" t="0"/>
            <a:stretch/>
          </p:blipFill>
          <p:spPr>
            <a:xfrm>
              <a:off x="6821700" y="310112"/>
              <a:ext cx="703361" cy="374805"/>
            </a:xfrm>
            <a:prstGeom prst="rect">
              <a:avLst/>
            </a:prstGeom>
            <a:noFill/>
            <a:ln>
              <a:noFill/>
            </a:ln>
          </p:spPr>
        </p:pic>
        <p:pic>
          <p:nvPicPr>
            <p:cNvPr id="73" name="Google Shape;73;p7"/>
            <p:cNvPicPr preferRelativeResize="0"/>
            <p:nvPr/>
          </p:nvPicPr>
          <p:blipFill rotWithShape="1">
            <a:blip r:embed="rId6">
              <a:alphaModFix/>
            </a:blip>
            <a:srcRect b="0" l="0" r="0" t="0"/>
            <a:stretch/>
          </p:blipFill>
          <p:spPr>
            <a:xfrm>
              <a:off x="7737617" y="345918"/>
              <a:ext cx="988243" cy="342766"/>
            </a:xfrm>
            <a:prstGeom prst="rect">
              <a:avLst/>
            </a:prstGeom>
            <a:noFill/>
            <a:ln>
              <a:noFill/>
            </a:ln>
          </p:spPr>
        </p:pic>
        <p:pic>
          <p:nvPicPr>
            <p:cNvPr id="74" name="Google Shape;74;p7"/>
            <p:cNvPicPr preferRelativeResize="0"/>
            <p:nvPr/>
          </p:nvPicPr>
          <p:blipFill rotWithShape="1">
            <a:blip r:embed="rId7">
              <a:alphaModFix/>
            </a:blip>
            <a:srcRect b="0" l="0" r="0" t="0"/>
            <a:stretch/>
          </p:blipFill>
          <p:spPr>
            <a:xfrm>
              <a:off x="5579736" y="298639"/>
              <a:ext cx="1029408" cy="344048"/>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erensi">
  <p:cSld name="Referensi">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28272" l="0" r="0" t="57988"/>
          <a:stretch/>
        </p:blipFill>
        <p:spPr>
          <a:xfrm>
            <a:off x="0" y="4570800"/>
            <a:ext cx="9144000" cy="572700"/>
          </a:xfrm>
          <a:prstGeom prst="rect">
            <a:avLst/>
          </a:prstGeom>
          <a:noFill/>
          <a:ln>
            <a:noFill/>
          </a:ln>
        </p:spPr>
      </p:pic>
      <p:grpSp>
        <p:nvGrpSpPr>
          <p:cNvPr id="77" name="Google Shape;77;p12"/>
          <p:cNvGrpSpPr/>
          <p:nvPr/>
        </p:nvGrpSpPr>
        <p:grpSpPr>
          <a:xfrm>
            <a:off x="4395481" y="4829245"/>
            <a:ext cx="347213" cy="72000"/>
            <a:chOff x="4379092" y="4799494"/>
            <a:chExt cx="347213" cy="72000"/>
          </a:xfrm>
        </p:grpSpPr>
        <p:sp>
          <p:nvSpPr>
            <p:cNvPr id="78" name="Google Shape;78;p12"/>
            <p:cNvSpPr/>
            <p:nvPr/>
          </p:nvSpPr>
          <p:spPr>
            <a:xfrm>
              <a:off x="4379092"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2"/>
            <p:cNvSpPr/>
            <p:nvPr/>
          </p:nvSpPr>
          <p:spPr>
            <a:xfrm>
              <a:off x="4518950"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p:nvPr/>
          </p:nvSpPr>
          <p:spPr>
            <a:xfrm>
              <a:off x="4653943"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p12"/>
          <p:cNvSpPr txBox="1"/>
          <p:nvPr/>
        </p:nvSpPr>
        <p:spPr>
          <a:xfrm>
            <a:off x="311700" y="4678482"/>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Caveat"/>
                <a:ea typeface="Caveat"/>
                <a:cs typeface="Caveat"/>
                <a:sym typeface="Caveat"/>
              </a:rPr>
              <a:t>#RintisKarirImpian</a:t>
            </a:r>
            <a:endParaRPr b="1" i="0" sz="1100" u="none" cap="none" strike="noStrike">
              <a:solidFill>
                <a:schemeClr val="lt1"/>
              </a:solidFill>
              <a:latin typeface="Caveat"/>
              <a:ea typeface="Caveat"/>
              <a:cs typeface="Caveat"/>
              <a:sym typeface="Caveat"/>
            </a:endParaRPr>
          </a:p>
        </p:txBody>
      </p:sp>
      <p:sp>
        <p:nvSpPr>
          <p:cNvPr id="82" name="Google Shape;82;p12"/>
          <p:cNvSpPr/>
          <p:nvPr/>
        </p:nvSpPr>
        <p:spPr>
          <a:xfrm>
            <a:off x="4191000" y="4567381"/>
            <a:ext cx="762000" cy="576117"/>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 name="Google Shape;83;p12"/>
          <p:cNvSpPr/>
          <p:nvPr/>
        </p:nvSpPr>
        <p:spPr>
          <a:xfrm>
            <a:off x="1" y="1997600"/>
            <a:ext cx="411480" cy="3145900"/>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 name="Google Shape;84;p12"/>
          <p:cNvSpPr/>
          <p:nvPr/>
        </p:nvSpPr>
        <p:spPr>
          <a:xfrm>
            <a:off x="8732434" y="1997600"/>
            <a:ext cx="411566" cy="3145900"/>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 name="Google Shape;85;p12"/>
          <p:cNvSpPr/>
          <p:nvPr/>
        </p:nvSpPr>
        <p:spPr>
          <a:xfrm>
            <a:off x="0" y="4700242"/>
            <a:ext cx="9144000" cy="330006"/>
          </a:xfrm>
          <a:prstGeom prst="rect">
            <a:avLst/>
          </a:prstGeom>
          <a:noFill/>
          <a:ln cap="flat" cmpd="sng" w="9525">
            <a:solidFill>
              <a:srgbClr val="F4B08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 name="Google Shape;86;p12"/>
          <p:cNvSpPr/>
          <p:nvPr/>
        </p:nvSpPr>
        <p:spPr>
          <a:xfrm>
            <a:off x="3963856" y="1997600"/>
            <a:ext cx="3920570" cy="1348844"/>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7" name="Google Shape;87;p12"/>
          <p:cNvGrpSpPr/>
          <p:nvPr/>
        </p:nvGrpSpPr>
        <p:grpSpPr>
          <a:xfrm>
            <a:off x="4154046" y="2761377"/>
            <a:ext cx="3730379" cy="390045"/>
            <a:chOff x="3454837" y="2790650"/>
            <a:chExt cx="3730379" cy="390045"/>
          </a:xfrm>
        </p:grpSpPr>
        <p:pic>
          <p:nvPicPr>
            <p:cNvPr id="88" name="Google Shape;88;p12"/>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89" name="Google Shape;89;p12"/>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90" name="Google Shape;90;p12"/>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91" name="Google Shape;91;p12"/>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grpSp>
        <p:nvGrpSpPr>
          <p:cNvPr id="92" name="Google Shape;92;p12"/>
          <p:cNvGrpSpPr/>
          <p:nvPr/>
        </p:nvGrpSpPr>
        <p:grpSpPr>
          <a:xfrm>
            <a:off x="4154045" y="2196945"/>
            <a:ext cx="3730380" cy="390136"/>
            <a:chOff x="4154045" y="2196945"/>
            <a:chExt cx="3730380" cy="390136"/>
          </a:xfrm>
        </p:grpSpPr>
        <p:grpSp>
          <p:nvGrpSpPr>
            <p:cNvPr id="93" name="Google Shape;93;p12"/>
            <p:cNvGrpSpPr/>
            <p:nvPr/>
          </p:nvGrpSpPr>
          <p:grpSpPr>
            <a:xfrm>
              <a:off x="4738301" y="2197036"/>
              <a:ext cx="3146124" cy="390045"/>
              <a:chOff x="5579736" y="298639"/>
              <a:chExt cx="3146124" cy="390045"/>
            </a:xfrm>
          </p:grpSpPr>
          <p:pic>
            <p:nvPicPr>
              <p:cNvPr id="94" name="Google Shape;94;p12"/>
              <p:cNvPicPr preferRelativeResize="0"/>
              <p:nvPr/>
            </p:nvPicPr>
            <p:blipFill rotWithShape="1">
              <a:blip r:embed="rId7">
                <a:alphaModFix/>
              </a:blip>
              <a:srcRect b="0" l="0" r="0" t="0"/>
              <a:stretch/>
            </p:blipFill>
            <p:spPr>
              <a:xfrm>
                <a:off x="6821700" y="310112"/>
                <a:ext cx="703361" cy="374805"/>
              </a:xfrm>
              <a:prstGeom prst="rect">
                <a:avLst/>
              </a:prstGeom>
              <a:noFill/>
              <a:ln>
                <a:noFill/>
              </a:ln>
            </p:spPr>
          </p:pic>
          <p:pic>
            <p:nvPicPr>
              <p:cNvPr id="95" name="Google Shape;95;p12"/>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96" name="Google Shape;96;p12"/>
              <p:cNvPicPr preferRelativeResize="0"/>
              <p:nvPr/>
            </p:nvPicPr>
            <p:blipFill rotWithShape="1">
              <a:blip r:embed="rId9">
                <a:alphaModFix/>
              </a:blip>
              <a:srcRect b="0" l="0" r="0" t="0"/>
              <a:stretch/>
            </p:blipFill>
            <p:spPr>
              <a:xfrm>
                <a:off x="5579736" y="298639"/>
                <a:ext cx="1029408" cy="344048"/>
              </a:xfrm>
              <a:prstGeom prst="rect">
                <a:avLst/>
              </a:prstGeom>
              <a:noFill/>
              <a:ln>
                <a:noFill/>
              </a:ln>
            </p:spPr>
          </p:pic>
        </p:grpSp>
        <p:pic>
          <p:nvPicPr>
            <p:cNvPr id="97" name="Google Shape;97;p12"/>
            <p:cNvPicPr preferRelativeResize="0"/>
            <p:nvPr/>
          </p:nvPicPr>
          <p:blipFill rotWithShape="1">
            <a:blip r:embed="rId10">
              <a:alphaModFix/>
            </a:blip>
            <a:srcRect b="0" l="0" r="0" t="0"/>
            <a:stretch/>
          </p:blipFill>
          <p:spPr>
            <a:xfrm>
              <a:off x="4154045" y="2196945"/>
              <a:ext cx="366049" cy="374805"/>
            </a:xfrm>
            <a:prstGeom prst="rect">
              <a:avLst/>
            </a:prstGeom>
            <a:noFill/>
            <a:ln>
              <a:noFill/>
            </a:ln>
          </p:spPr>
        </p:pic>
      </p:grpSp>
      <p:grpSp>
        <p:nvGrpSpPr>
          <p:cNvPr id="98" name="Google Shape;98;p12"/>
          <p:cNvGrpSpPr/>
          <p:nvPr/>
        </p:nvGrpSpPr>
        <p:grpSpPr>
          <a:xfrm>
            <a:off x="7237889" y="4788729"/>
            <a:ext cx="1494629" cy="156277"/>
            <a:chOff x="3454837" y="2790650"/>
            <a:chExt cx="3730379" cy="390045"/>
          </a:xfrm>
        </p:grpSpPr>
        <p:pic>
          <p:nvPicPr>
            <p:cNvPr id="99" name="Google Shape;99;p12"/>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100" name="Google Shape;100;p12"/>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101" name="Google Shape;101;p12"/>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102" name="Google Shape;102;p12"/>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sp>
        <p:nvSpPr>
          <p:cNvPr id="103" name="Google Shape;103;p12"/>
          <p:cNvSpPr/>
          <p:nvPr/>
        </p:nvSpPr>
        <p:spPr>
          <a:xfrm>
            <a:off x="2142995" y="1997600"/>
            <a:ext cx="1580259" cy="1348844"/>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4" name="Google Shape;104;p12"/>
          <p:cNvGrpSpPr/>
          <p:nvPr/>
        </p:nvGrpSpPr>
        <p:grpSpPr>
          <a:xfrm>
            <a:off x="2228625" y="2413062"/>
            <a:ext cx="1494629" cy="156277"/>
            <a:chOff x="3454837" y="2790650"/>
            <a:chExt cx="3730379" cy="390045"/>
          </a:xfrm>
        </p:grpSpPr>
        <p:pic>
          <p:nvPicPr>
            <p:cNvPr id="105" name="Google Shape;105;p12"/>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106" name="Google Shape;106;p12"/>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107" name="Google Shape;107;p12"/>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108" name="Google Shape;108;p12"/>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grpSp>
        <p:nvGrpSpPr>
          <p:cNvPr id="109" name="Google Shape;109;p12"/>
          <p:cNvGrpSpPr/>
          <p:nvPr/>
        </p:nvGrpSpPr>
        <p:grpSpPr>
          <a:xfrm>
            <a:off x="2228625" y="2704065"/>
            <a:ext cx="1494629" cy="156313"/>
            <a:chOff x="4154045" y="2196945"/>
            <a:chExt cx="3730380" cy="390136"/>
          </a:xfrm>
        </p:grpSpPr>
        <p:grpSp>
          <p:nvGrpSpPr>
            <p:cNvPr id="110" name="Google Shape;110;p12"/>
            <p:cNvGrpSpPr/>
            <p:nvPr/>
          </p:nvGrpSpPr>
          <p:grpSpPr>
            <a:xfrm>
              <a:off x="4738301" y="2197036"/>
              <a:ext cx="3146124" cy="390045"/>
              <a:chOff x="5579736" y="298639"/>
              <a:chExt cx="3146124" cy="390045"/>
            </a:xfrm>
          </p:grpSpPr>
          <p:pic>
            <p:nvPicPr>
              <p:cNvPr id="111" name="Google Shape;111;p12"/>
              <p:cNvPicPr preferRelativeResize="0"/>
              <p:nvPr/>
            </p:nvPicPr>
            <p:blipFill rotWithShape="1">
              <a:blip r:embed="rId7">
                <a:alphaModFix/>
              </a:blip>
              <a:srcRect b="0" l="0" r="0" t="0"/>
              <a:stretch/>
            </p:blipFill>
            <p:spPr>
              <a:xfrm>
                <a:off x="6821700" y="310112"/>
                <a:ext cx="703361" cy="374805"/>
              </a:xfrm>
              <a:prstGeom prst="rect">
                <a:avLst/>
              </a:prstGeom>
              <a:noFill/>
              <a:ln>
                <a:noFill/>
              </a:ln>
            </p:spPr>
          </p:pic>
          <p:pic>
            <p:nvPicPr>
              <p:cNvPr id="112" name="Google Shape;112;p12"/>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113" name="Google Shape;113;p12"/>
              <p:cNvPicPr preferRelativeResize="0"/>
              <p:nvPr/>
            </p:nvPicPr>
            <p:blipFill rotWithShape="1">
              <a:blip r:embed="rId9">
                <a:alphaModFix/>
              </a:blip>
              <a:srcRect b="0" l="0" r="0" t="0"/>
              <a:stretch/>
            </p:blipFill>
            <p:spPr>
              <a:xfrm>
                <a:off x="5579736" y="298639"/>
                <a:ext cx="1029408" cy="344048"/>
              </a:xfrm>
              <a:prstGeom prst="rect">
                <a:avLst/>
              </a:prstGeom>
              <a:noFill/>
              <a:ln>
                <a:noFill/>
              </a:ln>
            </p:spPr>
          </p:pic>
        </p:grpSp>
        <p:pic>
          <p:nvPicPr>
            <p:cNvPr id="114" name="Google Shape;114;p12"/>
            <p:cNvPicPr preferRelativeResize="0"/>
            <p:nvPr/>
          </p:nvPicPr>
          <p:blipFill rotWithShape="1">
            <a:blip r:embed="rId10">
              <a:alphaModFix/>
            </a:blip>
            <a:srcRect b="0" l="0" r="0" t="0"/>
            <a:stretch/>
          </p:blipFill>
          <p:spPr>
            <a:xfrm>
              <a:off x="4154045" y="2196945"/>
              <a:ext cx="366049" cy="374805"/>
            </a:xfrm>
            <a:prstGeom prst="rect">
              <a:avLst/>
            </a:prstGeom>
            <a:noFill/>
            <a:ln>
              <a:noFill/>
            </a:ln>
          </p:spPr>
        </p:pic>
      </p:grpSp>
      <p:pic>
        <p:nvPicPr>
          <p:cNvPr id="115" name="Google Shape;115;p12"/>
          <p:cNvPicPr preferRelativeResize="0"/>
          <p:nvPr/>
        </p:nvPicPr>
        <p:blipFill rotWithShape="1">
          <a:blip r:embed="rId2">
            <a:alphaModFix/>
          </a:blip>
          <a:srcRect b="0" l="0" r="0" t="0"/>
          <a:stretch/>
        </p:blipFill>
        <p:spPr>
          <a:xfrm>
            <a:off x="0" y="975446"/>
            <a:ext cx="9144000" cy="1020007"/>
          </a:xfrm>
          <a:prstGeom prst="rect">
            <a:avLst/>
          </a:prstGeom>
          <a:noFill/>
          <a:ln>
            <a:noFill/>
          </a:ln>
        </p:spPr>
      </p:pic>
      <p:sp>
        <p:nvSpPr>
          <p:cNvPr id="116" name="Google Shape;116;p12"/>
          <p:cNvSpPr/>
          <p:nvPr/>
        </p:nvSpPr>
        <p:spPr>
          <a:xfrm>
            <a:off x="0" y="0"/>
            <a:ext cx="422887" cy="1997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12"/>
          <p:cNvSpPr/>
          <p:nvPr/>
        </p:nvSpPr>
        <p:spPr>
          <a:xfrm>
            <a:off x="8725860" y="0"/>
            <a:ext cx="422887" cy="1997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12"/>
          <p:cNvSpPr/>
          <p:nvPr/>
        </p:nvSpPr>
        <p:spPr>
          <a:xfrm>
            <a:off x="4191000" y="0"/>
            <a:ext cx="762000" cy="975446"/>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9" name="Google Shape;119;p12"/>
          <p:cNvPicPr preferRelativeResize="0"/>
          <p:nvPr/>
        </p:nvPicPr>
        <p:blipFill rotWithShape="1">
          <a:blip r:embed="rId10">
            <a:alphaModFix/>
          </a:blip>
          <a:srcRect b="0" l="0" r="0" t="0"/>
          <a:stretch/>
        </p:blipFill>
        <p:spPr>
          <a:xfrm>
            <a:off x="425258" y="236863"/>
            <a:ext cx="502232" cy="514246"/>
          </a:xfrm>
          <a:prstGeom prst="rect">
            <a:avLst/>
          </a:prstGeom>
          <a:noFill/>
          <a:ln>
            <a:noFill/>
          </a:ln>
        </p:spPr>
      </p:pic>
      <p:grpSp>
        <p:nvGrpSpPr>
          <p:cNvPr id="120" name="Google Shape;120;p12"/>
          <p:cNvGrpSpPr/>
          <p:nvPr/>
        </p:nvGrpSpPr>
        <p:grpSpPr>
          <a:xfrm>
            <a:off x="5579736" y="298639"/>
            <a:ext cx="3146124" cy="390045"/>
            <a:chOff x="5579736" y="298639"/>
            <a:chExt cx="3146124" cy="390045"/>
          </a:xfrm>
        </p:grpSpPr>
        <p:pic>
          <p:nvPicPr>
            <p:cNvPr id="121" name="Google Shape;121;p12"/>
            <p:cNvPicPr preferRelativeResize="0"/>
            <p:nvPr/>
          </p:nvPicPr>
          <p:blipFill rotWithShape="1">
            <a:blip r:embed="rId7">
              <a:alphaModFix/>
            </a:blip>
            <a:srcRect b="0" l="0" r="0" t="0"/>
            <a:stretch/>
          </p:blipFill>
          <p:spPr>
            <a:xfrm>
              <a:off x="6821700" y="310112"/>
              <a:ext cx="703361" cy="374805"/>
            </a:xfrm>
            <a:prstGeom prst="rect">
              <a:avLst/>
            </a:prstGeom>
            <a:noFill/>
            <a:ln>
              <a:noFill/>
            </a:ln>
          </p:spPr>
        </p:pic>
        <p:pic>
          <p:nvPicPr>
            <p:cNvPr id="122" name="Google Shape;122;p12"/>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123" name="Google Shape;123;p12"/>
            <p:cNvPicPr preferRelativeResize="0"/>
            <p:nvPr/>
          </p:nvPicPr>
          <p:blipFill rotWithShape="1">
            <a:blip r:embed="rId9">
              <a:alphaModFix/>
            </a:blip>
            <a:srcRect b="0" l="0" r="0" t="0"/>
            <a:stretch/>
          </p:blipFill>
          <p:spPr>
            <a:xfrm>
              <a:off x="5579736" y="298639"/>
              <a:ext cx="1029408" cy="344048"/>
            </a:xfrm>
            <a:prstGeom prst="rect">
              <a:avLst/>
            </a:prstGeom>
            <a:noFill/>
            <a:ln>
              <a:noFill/>
            </a:ln>
          </p:spPr>
        </p:pic>
      </p:grpSp>
      <p:sp>
        <p:nvSpPr>
          <p:cNvPr id="124" name="Google Shape;124;p12"/>
          <p:cNvSpPr/>
          <p:nvPr/>
        </p:nvSpPr>
        <p:spPr>
          <a:xfrm>
            <a:off x="0" y="231172"/>
            <a:ext cx="9144000" cy="525628"/>
          </a:xfrm>
          <a:prstGeom prst="rect">
            <a:avLst/>
          </a:prstGeom>
          <a:noFill/>
          <a:ln cap="flat" cmpd="sng" w="9525">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6"/>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docs.google.com/spreadsheets/d/1gWbTkdJ3f4wdcTwJ_htSfHe_uCgzlEHA/edit?usp=sharing&amp;ouid=117124219434133246616&amp;rtpof=true&amp;sd=true" TargetMode="Externa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lt1"/>
              </a:buClr>
              <a:buSzPts val="2800"/>
              <a:buFont typeface="Poppins SemiBold"/>
              <a:buNone/>
            </a:pPr>
            <a:r>
              <a:rPr lang="en-US" sz="4000"/>
              <a:t>Weekly report progress </a:t>
            </a:r>
            <a:br>
              <a:rPr lang="en-US" sz="4000"/>
            </a:br>
            <a:r>
              <a:rPr lang="en-US" sz="4000"/>
              <a:t>#2</a:t>
            </a:r>
            <a:endParaRPr sz="4000"/>
          </a:p>
          <a:p>
            <a:pPr indent="0" lvl="0" marL="0" rtl="0" algn="l">
              <a:lnSpc>
                <a:spcPct val="115000"/>
              </a:lnSpc>
              <a:spcBef>
                <a:spcPts val="0"/>
              </a:spcBef>
              <a:spcAft>
                <a:spcPts val="0"/>
              </a:spcAft>
              <a:buClr>
                <a:schemeClr val="lt1"/>
              </a:buClr>
              <a:buSzPts val="2800"/>
              <a:buFont typeface="Poppins SemiBold"/>
              <a:buNone/>
            </a:pPr>
            <a:r>
              <a:rPr lang="en-US" sz="3500"/>
              <a:t>MONITORING ASAP DAN KUALITAS UDARA DI PASAR</a:t>
            </a:r>
            <a:endParaRPr sz="3500"/>
          </a:p>
          <a:p>
            <a:pPr indent="0" lvl="0" marL="0" rtl="0" algn="l">
              <a:lnSpc>
                <a:spcPct val="115000"/>
              </a:lnSpc>
              <a:spcBef>
                <a:spcPts val="0"/>
              </a:spcBef>
              <a:spcAft>
                <a:spcPts val="0"/>
              </a:spcAft>
              <a:buClr>
                <a:schemeClr val="lt1"/>
              </a:buClr>
              <a:buSzPts val="2800"/>
              <a:buFont typeface="Poppins SemiBold"/>
              <a:buNone/>
            </a:pPr>
            <a:r>
              <a:rPr lang="en-US" sz="1800"/>
              <a:t>KELOMPOK 5 </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2462e1f192e_0_0"/>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Rancangan dan Fungsionalitas Project IoT</a:t>
            </a:r>
            <a:endParaRPr/>
          </a:p>
        </p:txBody>
      </p:sp>
      <p:sp>
        <p:nvSpPr>
          <p:cNvPr id="135" name="Google Shape;135;g2462e1f192e_0_0"/>
          <p:cNvSpPr txBox="1"/>
          <p:nvPr>
            <p:ph idx="1" type="subTitle"/>
          </p:nvPr>
        </p:nvSpPr>
        <p:spPr>
          <a:xfrm>
            <a:off x="311700" y="972006"/>
            <a:ext cx="8520600" cy="3595500"/>
          </a:xfrm>
          <a:prstGeom prst="rect">
            <a:avLst/>
          </a:prstGeom>
          <a:noFill/>
          <a:ln>
            <a:noFill/>
          </a:ln>
        </p:spPr>
        <p:txBody>
          <a:bodyPr anchorCtr="0" anchor="t" bIns="45700" lIns="91425" spcFirstLastPara="1" rIns="91425" wrap="square" tIns="45700">
            <a:normAutofit/>
          </a:bodyPr>
          <a:lstStyle/>
          <a:p>
            <a:pPr indent="0" lvl="0" marL="0" rtl="0" algn="l">
              <a:spcBef>
                <a:spcPts val="750"/>
              </a:spcBef>
              <a:spcAft>
                <a:spcPts val="0"/>
              </a:spcAft>
              <a:buNone/>
            </a:pPr>
            <a:r>
              <a:rPr lang="en-US"/>
              <a:t>Sistem monitoring ini memiliki alur sebagai berikut:</a:t>
            </a:r>
            <a:endParaRPr/>
          </a:p>
          <a:p>
            <a:pPr indent="0" lvl="0" marL="0" rtl="0" algn="just">
              <a:spcBef>
                <a:spcPts val="750"/>
              </a:spcBef>
              <a:spcAft>
                <a:spcPts val="0"/>
              </a:spcAft>
              <a:buNone/>
            </a:pPr>
            <a:r>
              <a:rPr lang="en-US">
                <a:solidFill>
                  <a:schemeClr val="dk1"/>
                </a:solidFill>
              </a:rPr>
              <a:t>Sistem akan dipasang di area pasar yang cukup ramai. Sistem akan memonitoring data asap, CO2, dan lainnya. Data tersebut akan ditangkap oleh sensor dan diolah pada ESP32, kemudian sistem akan mengirimkan data hasil olahan dan sinyal tingkat kualitas udara ke aplikasi MIT App Inventor. Pada aplikasi tersebut, data hasil olahan akan ditampilkan tiap 5 menit beserta dengan sinyal kualitas udara seperti baik, sedang, dan buruk. Kemudian, apabila terpantau adanya asap dengan intensitas tinggi pada lingkungan tersebut, maka buzzer akan berbunyi serta LED akan menyala.</a:t>
            </a:r>
            <a:endParaRPr>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g2462e1f192e_0_5"/>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Rancangan komunikasi dari perangkat ke cloud</a:t>
            </a:r>
            <a:endParaRPr/>
          </a:p>
        </p:txBody>
      </p:sp>
      <p:sp>
        <p:nvSpPr>
          <p:cNvPr id="141" name="Google Shape;141;g2462e1f192e_0_5"/>
          <p:cNvSpPr txBox="1"/>
          <p:nvPr>
            <p:ph idx="1" type="subTitle"/>
          </p:nvPr>
        </p:nvSpPr>
        <p:spPr>
          <a:xfrm>
            <a:off x="311700" y="1059750"/>
            <a:ext cx="8520600" cy="3507600"/>
          </a:xfrm>
          <a:prstGeom prst="rect">
            <a:avLst/>
          </a:prstGeom>
          <a:noFill/>
          <a:ln>
            <a:noFill/>
          </a:ln>
        </p:spPr>
        <p:txBody>
          <a:bodyPr anchorCtr="0" anchor="t" bIns="45700" lIns="91425" spcFirstLastPara="1" rIns="91425" wrap="square" tIns="45700">
            <a:normAutofit/>
          </a:bodyPr>
          <a:lstStyle/>
          <a:p>
            <a:pPr indent="-330200" lvl="0" marL="457200" rtl="0" algn="l">
              <a:lnSpc>
                <a:spcPct val="100000"/>
              </a:lnSpc>
              <a:spcBef>
                <a:spcPts val="750"/>
              </a:spcBef>
              <a:spcAft>
                <a:spcPts val="0"/>
              </a:spcAft>
              <a:buSzPts val="1600"/>
              <a:buAutoNum type="arabicPeriod"/>
            </a:pPr>
            <a:r>
              <a:rPr lang="en-US" sz="1600"/>
              <a:t>Konektifitas yang digunakan</a:t>
            </a:r>
            <a:endParaRPr sz="1600"/>
          </a:p>
          <a:p>
            <a:pPr indent="-330200" lvl="1" marL="914400" rtl="0" algn="just">
              <a:lnSpc>
                <a:spcPct val="100000"/>
              </a:lnSpc>
              <a:spcBef>
                <a:spcPts val="0"/>
              </a:spcBef>
              <a:spcAft>
                <a:spcPts val="0"/>
              </a:spcAft>
              <a:buSzPts val="1600"/>
              <a:buFont typeface="Poppins"/>
              <a:buAutoNum type="alphaLcPeriod"/>
            </a:pPr>
            <a:r>
              <a:rPr lang="en-US" sz="1600">
                <a:latin typeface="Poppins"/>
                <a:ea typeface="Poppins"/>
                <a:cs typeface="Poppins"/>
                <a:sym typeface="Poppins"/>
              </a:rPr>
              <a:t>Menggunakan konektifitas W</a:t>
            </a:r>
            <a:r>
              <a:rPr lang="en-US" sz="1600">
                <a:latin typeface="Poppins"/>
                <a:ea typeface="Poppins"/>
                <a:cs typeface="Poppins"/>
                <a:sym typeface="Poppins"/>
              </a:rPr>
              <a:t>iFi dikarenakan WiFi memiliki beberapa manfaat yaitu area jangkauan yang luas, bersifat nirkabel, dapat terhubung banyak perangkat dan platform. Selain itu, penggunaan </a:t>
            </a:r>
            <a:r>
              <a:rPr lang="en-US" sz="1600">
                <a:latin typeface="Poppins"/>
                <a:ea typeface="Poppins"/>
                <a:cs typeface="Poppins"/>
                <a:sym typeface="Poppins"/>
              </a:rPr>
              <a:t>WiFi</a:t>
            </a:r>
            <a:r>
              <a:rPr lang="en-US" sz="1600">
                <a:latin typeface="Poppins"/>
                <a:ea typeface="Poppins"/>
                <a:cs typeface="Poppins"/>
                <a:sym typeface="Poppins"/>
              </a:rPr>
              <a:t> membuat alat menjadi lebih praktis dan penempatan yang lebih fleksibel pada area jangkuan access point.</a:t>
            </a:r>
            <a:endParaRPr sz="1600">
              <a:latin typeface="Poppins"/>
              <a:ea typeface="Poppins"/>
              <a:cs typeface="Poppins"/>
              <a:sym typeface="Poppins"/>
            </a:endParaRPr>
          </a:p>
          <a:p>
            <a:pPr indent="0" lvl="0" marL="914400" rtl="0" algn="just">
              <a:lnSpc>
                <a:spcPct val="100000"/>
              </a:lnSpc>
              <a:spcBef>
                <a:spcPts val="0"/>
              </a:spcBef>
              <a:spcAft>
                <a:spcPts val="0"/>
              </a:spcAft>
              <a:buNone/>
            </a:pPr>
            <a:r>
              <a:t/>
            </a:r>
            <a:endParaRPr sz="1600"/>
          </a:p>
          <a:p>
            <a:pPr indent="-330200" lvl="0" marL="457200" rtl="0" algn="just">
              <a:lnSpc>
                <a:spcPct val="100000"/>
              </a:lnSpc>
              <a:spcBef>
                <a:spcPts val="0"/>
              </a:spcBef>
              <a:spcAft>
                <a:spcPts val="0"/>
              </a:spcAft>
              <a:buSzPts val="1600"/>
              <a:buAutoNum type="arabicPeriod"/>
            </a:pPr>
            <a:r>
              <a:rPr lang="en-US" sz="1600"/>
              <a:t>Protokol yang digunakan</a:t>
            </a:r>
            <a:endParaRPr sz="1600"/>
          </a:p>
          <a:p>
            <a:pPr indent="-330200" lvl="1" marL="914400" rtl="0" algn="just">
              <a:lnSpc>
                <a:spcPct val="100000"/>
              </a:lnSpc>
              <a:spcBef>
                <a:spcPts val="0"/>
              </a:spcBef>
              <a:spcAft>
                <a:spcPts val="0"/>
              </a:spcAft>
              <a:buSzPts val="1600"/>
              <a:buFont typeface="Poppins"/>
              <a:buAutoNum type="alphaLcPeriod"/>
            </a:pPr>
            <a:r>
              <a:rPr lang="en-US" sz="1600">
                <a:latin typeface="Poppins"/>
                <a:ea typeface="Poppins"/>
                <a:cs typeface="Poppins"/>
                <a:sym typeface="Poppins"/>
              </a:rPr>
              <a:t>Menggunakan protokol mqtt dikarenakan mqtt memiliki beberapa kelebihan yaitu ringan dan efisien dalam penggunaan daya, komunikasi dua arah dapat berlangsung, mendukung jaringan yang kurang reliable, dan keamanan yang baik. Namun, dibeberapa kondisi juga, http akan digunakan seperti mendapatkan data GET, dan lainnya.</a:t>
            </a:r>
            <a:endParaRPr sz="1600">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g2462e1f192e_0_10"/>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Pemilihan platform software dan hardware		</a:t>
            </a:r>
            <a:endParaRPr/>
          </a:p>
        </p:txBody>
      </p:sp>
      <p:sp>
        <p:nvSpPr>
          <p:cNvPr id="147" name="Google Shape;147;g2462e1f192e_0_10"/>
          <p:cNvSpPr txBox="1"/>
          <p:nvPr>
            <p:ph idx="1" type="subTitle"/>
          </p:nvPr>
        </p:nvSpPr>
        <p:spPr>
          <a:xfrm>
            <a:off x="311700" y="972006"/>
            <a:ext cx="8520600" cy="35955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00000"/>
              </a:lnSpc>
              <a:spcBef>
                <a:spcPts val="750"/>
              </a:spcBef>
              <a:spcAft>
                <a:spcPts val="0"/>
              </a:spcAft>
              <a:buSzPct val="113333"/>
              <a:buNone/>
            </a:pPr>
            <a:r>
              <a:rPr lang="en-US" sz="1500"/>
              <a:t>Platform software yang digunakan, di antaranya:</a:t>
            </a:r>
            <a:endParaRPr sz="1500">
              <a:solidFill>
                <a:srgbClr val="FF0000"/>
              </a:solidFill>
            </a:endParaRPr>
          </a:p>
          <a:p>
            <a:pPr indent="-316706" lvl="0" marL="457200" rtl="0" algn="just">
              <a:lnSpc>
                <a:spcPct val="100000"/>
              </a:lnSpc>
              <a:spcBef>
                <a:spcPts val="0"/>
              </a:spcBef>
              <a:spcAft>
                <a:spcPts val="0"/>
              </a:spcAft>
              <a:buClr>
                <a:schemeClr val="dk1"/>
              </a:buClr>
              <a:buSzPct val="100000"/>
              <a:buAutoNum type="arabicPeriod"/>
            </a:pPr>
            <a:r>
              <a:rPr lang="en-US" sz="1500">
                <a:solidFill>
                  <a:schemeClr val="dk1"/>
                </a:solidFill>
              </a:rPr>
              <a:t>M</a:t>
            </a:r>
            <a:r>
              <a:rPr lang="en-US" sz="1500">
                <a:solidFill>
                  <a:schemeClr val="dk1"/>
                </a:solidFill>
              </a:rPr>
              <a:t>obile menggunakan blynk. Ini merupakan platform yang cukup praktis dan dapat digunakan di berbagai platform seperti device desktop maupun mobile. Meskipun menggunakan akun gratis, namun Blynk memberikan beberapa fitur yang lengkap seperti widget, settings OTA, tampilan dashboard yang mudah, dan lainnya.</a:t>
            </a:r>
            <a:endParaRPr sz="1500">
              <a:solidFill>
                <a:schemeClr val="dk1"/>
              </a:solidFill>
            </a:endParaRPr>
          </a:p>
          <a:p>
            <a:pPr indent="-316706" lvl="0" marL="457200" rtl="0" algn="just">
              <a:lnSpc>
                <a:spcPct val="100000"/>
              </a:lnSpc>
              <a:spcBef>
                <a:spcPts val="0"/>
              </a:spcBef>
              <a:spcAft>
                <a:spcPts val="0"/>
              </a:spcAft>
              <a:buClr>
                <a:schemeClr val="dk1"/>
              </a:buClr>
              <a:buSzPct val="100000"/>
              <a:buAutoNum type="arabicPeriod"/>
            </a:pPr>
            <a:r>
              <a:rPr lang="en-US" sz="1500">
                <a:solidFill>
                  <a:schemeClr val="dk1"/>
                </a:solidFill>
              </a:rPr>
              <a:t>Membuat program devicenya  menggunakan Arduino IDE, itu dikarenakan Arduino IDE merupakan platform yang praktis dan sudah terintegrasi dengan library yang mudah diinstal langsung pada platform.</a:t>
            </a:r>
            <a:endParaRPr sz="1500">
              <a:solidFill>
                <a:schemeClr val="dk1"/>
              </a:solidFill>
            </a:endParaRPr>
          </a:p>
          <a:p>
            <a:pPr indent="0" lvl="0" marL="0" rtl="0" algn="just">
              <a:lnSpc>
                <a:spcPct val="100000"/>
              </a:lnSpc>
              <a:spcBef>
                <a:spcPts val="750"/>
              </a:spcBef>
              <a:spcAft>
                <a:spcPts val="0"/>
              </a:spcAft>
              <a:buSzPct val="113333"/>
              <a:buNone/>
            </a:pPr>
            <a:r>
              <a:t/>
            </a:r>
            <a:endParaRPr sz="1500"/>
          </a:p>
          <a:p>
            <a:pPr indent="0" lvl="0" marL="0" rtl="0" algn="l">
              <a:spcBef>
                <a:spcPts val="750"/>
              </a:spcBef>
              <a:spcAft>
                <a:spcPts val="0"/>
              </a:spcAft>
              <a:buNone/>
            </a:pPr>
            <a:r>
              <a:rPr lang="en-US" sz="1500"/>
              <a:t>Platform hardware yang digunakan, di antaranya:</a:t>
            </a:r>
            <a:endParaRPr sz="1500">
              <a:solidFill>
                <a:srgbClr val="FF0000"/>
              </a:solidFill>
            </a:endParaRPr>
          </a:p>
          <a:p>
            <a:pPr indent="-316706" lvl="0" marL="457200" rtl="0" algn="just">
              <a:lnSpc>
                <a:spcPct val="100000"/>
              </a:lnSpc>
              <a:spcBef>
                <a:spcPts val="750"/>
              </a:spcBef>
              <a:spcAft>
                <a:spcPts val="0"/>
              </a:spcAft>
              <a:buClr>
                <a:schemeClr val="dk1"/>
              </a:buClr>
              <a:buSzPct val="100000"/>
              <a:buAutoNum type="arabicPeriod"/>
            </a:pPr>
            <a:r>
              <a:rPr lang="en-US" sz="1500">
                <a:solidFill>
                  <a:schemeClr val="dk1"/>
                </a:solidFill>
              </a:rPr>
              <a:t>Menggunakan esp32 karena sudah terintegrasi dengan WiFi.</a:t>
            </a:r>
            <a:endParaRPr sz="1500">
              <a:solidFill>
                <a:schemeClr val="dk1"/>
              </a:solidFill>
            </a:endParaRPr>
          </a:p>
          <a:p>
            <a:pPr indent="-316706" lvl="0" marL="457200" rtl="0" algn="just">
              <a:lnSpc>
                <a:spcPct val="100000"/>
              </a:lnSpc>
              <a:spcBef>
                <a:spcPts val="0"/>
              </a:spcBef>
              <a:spcAft>
                <a:spcPts val="0"/>
              </a:spcAft>
              <a:buClr>
                <a:schemeClr val="dk1"/>
              </a:buClr>
              <a:buSzPct val="100000"/>
              <a:buAutoNum type="arabicPeriod"/>
            </a:pPr>
            <a:r>
              <a:rPr lang="en-US" sz="1500">
                <a:solidFill>
                  <a:schemeClr val="dk1"/>
                </a:solidFill>
              </a:rPr>
              <a:t>Menambahkan modul mq-135 karena modul ini dapat memantau serta mengukur berbagai gas berbahaya. Selain itu, juga memiliki harga terjangkau untuk berbagai aplikasi.</a:t>
            </a:r>
            <a:endParaRPr sz="1500">
              <a:solidFill>
                <a:schemeClr val="dk1"/>
              </a:solidFill>
            </a:endParaRPr>
          </a:p>
          <a:p>
            <a:pPr indent="-316706" lvl="0" marL="457200" rtl="0" algn="just">
              <a:lnSpc>
                <a:spcPct val="100000"/>
              </a:lnSpc>
              <a:spcBef>
                <a:spcPts val="0"/>
              </a:spcBef>
              <a:spcAft>
                <a:spcPts val="0"/>
              </a:spcAft>
              <a:buClr>
                <a:schemeClr val="dk1"/>
              </a:buClr>
              <a:buSzPct val="100000"/>
              <a:buAutoNum type="arabicPeriod"/>
            </a:pPr>
            <a:r>
              <a:rPr lang="en-US" sz="1500">
                <a:solidFill>
                  <a:schemeClr val="dk1"/>
                </a:solidFill>
              </a:rPr>
              <a:t>Menggunakan buzzer sebagai indikator ketika terdapat asap terjadinya kebakaran .</a:t>
            </a:r>
            <a:endParaRPr sz="1500">
              <a:solidFill>
                <a:schemeClr val="dk1"/>
              </a:solidFill>
            </a:endParaRPr>
          </a:p>
          <a:p>
            <a:pPr indent="-316706" lvl="0" marL="457200" rtl="0" algn="just">
              <a:lnSpc>
                <a:spcPct val="100000"/>
              </a:lnSpc>
              <a:spcBef>
                <a:spcPts val="0"/>
              </a:spcBef>
              <a:spcAft>
                <a:spcPts val="0"/>
              </a:spcAft>
              <a:buClr>
                <a:schemeClr val="dk1"/>
              </a:buClr>
              <a:buSzPct val="100000"/>
              <a:buAutoNum type="arabicPeriod"/>
            </a:pPr>
            <a:r>
              <a:rPr lang="en-US" sz="1500">
                <a:solidFill>
                  <a:schemeClr val="dk1"/>
                </a:solidFill>
              </a:rPr>
              <a:t>Menggunakan LED RGB untuk memberikan indikator apakah alat terhubung ke internet atau tidak. Selain itu juga akan menjadi indikator terhadap tingkat kualitas udara saat itu.</a:t>
            </a:r>
            <a:endParaRPr sz="15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2462e1f192e_0_20"/>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Bill of Material, serta alasannya</a:t>
            </a:r>
            <a:endParaRPr/>
          </a:p>
        </p:txBody>
      </p:sp>
      <p:sp>
        <p:nvSpPr>
          <p:cNvPr id="153" name="Google Shape;153;g2462e1f192e_0_20"/>
          <p:cNvSpPr txBox="1"/>
          <p:nvPr>
            <p:ph idx="1" type="subTitle"/>
          </p:nvPr>
        </p:nvSpPr>
        <p:spPr>
          <a:xfrm>
            <a:off x="311700" y="2479203"/>
            <a:ext cx="8520600" cy="20883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700"/>
              <a:buNone/>
            </a:pPr>
            <a:r>
              <a:rPr lang="en-US"/>
              <a:t>Untuk rincian lengkapnya dapat dilihat melalui link berikut. </a:t>
            </a:r>
            <a:r>
              <a:rPr lang="en-US" u="sng">
                <a:solidFill>
                  <a:schemeClr val="hlink"/>
                </a:solidFill>
                <a:hlinkClick r:id="rId3"/>
              </a:rPr>
              <a:t>disini</a:t>
            </a:r>
            <a:endParaRPr/>
          </a:p>
          <a:p>
            <a:pPr indent="0" lvl="0" marL="0" rtl="0" algn="l">
              <a:lnSpc>
                <a:spcPct val="100000"/>
              </a:lnSpc>
              <a:spcBef>
                <a:spcPts val="0"/>
              </a:spcBef>
              <a:spcAft>
                <a:spcPts val="0"/>
              </a:spcAft>
              <a:buSzPts val="1700"/>
              <a:buNone/>
            </a:pPr>
            <a:r>
              <a:t/>
            </a:r>
            <a:endParaRPr/>
          </a:p>
        </p:txBody>
      </p:sp>
      <p:pic>
        <p:nvPicPr>
          <p:cNvPr id="154" name="Google Shape;154;g2462e1f192e_0_20"/>
          <p:cNvPicPr preferRelativeResize="0"/>
          <p:nvPr/>
        </p:nvPicPr>
        <p:blipFill>
          <a:blip r:embed="rId4">
            <a:alphaModFix/>
          </a:blip>
          <a:stretch>
            <a:fillRect/>
          </a:stretch>
        </p:blipFill>
        <p:spPr>
          <a:xfrm>
            <a:off x="421475" y="1013100"/>
            <a:ext cx="8079476" cy="14023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g2462e1f192e_0_30"/>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Link github repo</a:t>
            </a:r>
            <a:endParaRPr/>
          </a:p>
        </p:txBody>
      </p:sp>
      <p:sp>
        <p:nvSpPr>
          <p:cNvPr id="160" name="Google Shape;160;g2462e1f192e_0_30"/>
          <p:cNvSpPr txBox="1"/>
          <p:nvPr>
            <p:ph idx="1" type="subTitle"/>
          </p:nvPr>
        </p:nvSpPr>
        <p:spPr>
          <a:xfrm>
            <a:off x="311700" y="972006"/>
            <a:ext cx="8520600" cy="3595500"/>
          </a:xfrm>
          <a:prstGeom prst="rect">
            <a:avLst/>
          </a:prstGeom>
          <a:noFill/>
          <a:ln>
            <a:noFill/>
          </a:ln>
        </p:spPr>
        <p:txBody>
          <a:bodyPr anchorCtr="0" anchor="t" bIns="45700" lIns="91425" spcFirstLastPara="1" rIns="91425" wrap="square" tIns="45700">
            <a:normAutofit/>
          </a:bodyPr>
          <a:lstStyle/>
          <a:p>
            <a:pPr indent="0" lvl="0" marL="0" rtl="0" algn="l">
              <a:spcBef>
                <a:spcPts val="750"/>
              </a:spcBef>
              <a:spcAft>
                <a:spcPts val="0"/>
              </a:spcAft>
              <a:buSzPts val="1700"/>
              <a:buNone/>
            </a:pPr>
            <a:r>
              <a:rPr lang="en-US"/>
              <a:t>https://github.com/maderahayuu/MySkill-IoT-Kelompok5-FinalProject.git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5"/>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Poppins SemiBold"/>
              <a:buNone/>
            </a:pPr>
            <a:r>
              <a:rPr lang="en-US"/>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2023-01-26T15:28:14Z</dcterms:created>
  <dc:creator>Shof Yan</dc:creator>
</cp:coreProperties>
</file>